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wstron, Michael" initials="RM" lastIdx="1" clrIdx="0">
    <p:extLst>
      <p:ext uri="{19B8F6BF-5375-455C-9EA6-DF929625EA0E}">
        <p15:presenceInfo xmlns:p15="http://schemas.microsoft.com/office/powerpoint/2012/main" userId="S-1-5-21-815100918-1079928561-1238779560-526203" providerId="AD"/>
      </p:ext>
    </p:extLst>
  </p:cmAuthor>
  <p:cmAuthor id="2" name="Weier, Annette" initials="WA" lastIdx="2" clrIdx="1">
    <p:extLst>
      <p:ext uri="{19B8F6BF-5375-455C-9EA6-DF929625EA0E}">
        <p15:presenceInfo xmlns:p15="http://schemas.microsoft.com/office/powerpoint/2012/main" userId="S::Annette.Weier@act.gov.au::53077655-e758-4bf9-a6aa-5fdb0808c7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82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05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57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87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07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29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35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89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3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53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07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C2F2-13EA-4849-817E-F6D2D59475DB}" type="datetimeFigureOut">
              <a:rPr lang="en-AU" smtClean="0"/>
              <a:t>06/03/2020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2549-923E-4798-8B2A-0430D76145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97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9348" y="255466"/>
            <a:ext cx="8248260" cy="360354"/>
          </a:xfrm>
        </p:spPr>
        <p:txBody>
          <a:bodyPr>
            <a:noAutofit/>
          </a:bodyPr>
          <a:lstStyle/>
          <a:p>
            <a:pPr algn="l"/>
            <a:r>
              <a:rPr lang="en-AU" sz="1800" b="1" dirty="0">
                <a:latin typeface="+mn-lt"/>
              </a:rPr>
              <a:t>Independent Competition and Regulatory Commission: Strategic Plan 2020—24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030" y="1247993"/>
            <a:ext cx="2340173" cy="3352952"/>
          </a:xfrm>
        </p:spPr>
        <p:txBody>
          <a:bodyPr>
            <a:noAutofit/>
          </a:bodyPr>
          <a:lstStyle/>
          <a:p>
            <a:pPr algn="l"/>
            <a:r>
              <a:rPr lang="en-AU" sz="1250" b="1" dirty="0"/>
              <a:t>We work to …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promote effective competition in the interests of consumers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balance efficiency, environmental and social considerations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promote efficient investment, operation and use of regulated services into the future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encourage the provision of safe, reliable, efficient and high quality utility services at reasonable prices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develop high quality, evidence based advice and recommendations as requested by Government and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3771" y="717156"/>
            <a:ext cx="11084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0070C0"/>
                </a:solidFill>
              </a:rPr>
              <a:t>Our mission statement: We protect the ongoing interests of consumers and businesses operating in the Territory through our regulatory decisions and advice to the ACT Government.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83771" y="615820"/>
            <a:ext cx="110847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047666" y="1230627"/>
            <a:ext cx="3142987" cy="5255284"/>
          </a:xfrm>
          <a:prstGeom prst="roundRect">
            <a:avLst>
              <a:gd name="adj" fmla="val 17132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6266986" y="1279707"/>
            <a:ext cx="271933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50" b="1" dirty="0"/>
              <a:t>Our key priorities in 2019-20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23861" y="1230627"/>
            <a:ext cx="2220836" cy="531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50" b="1" dirty="0"/>
              <a:t>Our measures of success …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stakeholder and community confidence that our decisions and advice are accurate, well-informed, evidence-based and balanced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Government requests for advice in our areas of expertise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timely decision making and advice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clear processes and well-explained decisions, reports and other communications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effective consultation opportunities that recognise our diverse stakeholders’ interests, needs and preferences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productive, collaborative working relationships with our stakeholders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regulatory approaches that support certainty and predictability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9780" y="1240376"/>
            <a:ext cx="2344678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50" b="1" dirty="0"/>
              <a:t>Our vision is to …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contribute to improving the welfare of the ACT community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be a trusted advisor to Government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be recognised as experts in economic analysis and regulatory decision making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communicate clearly and effectively to inform our stakeholders and promote confidence in our work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contribute to best practice utility regulation in Australia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build a strong and collaborative culture that grows our expertise, capability and employees’ careers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be an employer of choice for new and existing employees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use new technologies and methods to continually improve our efficiency, effectiveness and timeliness of decision making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FCBE857F-2D73-49B4-9A58-68C9ADD336BC}"/>
              </a:ext>
            </a:extLst>
          </p:cNvPr>
          <p:cNvSpPr txBox="1">
            <a:spLocks/>
          </p:cNvSpPr>
          <p:nvPr/>
        </p:nvSpPr>
        <p:spPr>
          <a:xfrm>
            <a:off x="833535" y="4659249"/>
            <a:ext cx="2276152" cy="1943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AU" sz="1250" b="1" dirty="0"/>
              <a:t>In doing our work, we …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always show respect, integrity and professionalism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are open and transparent in explaining our processes and decisions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1200" dirty="0"/>
              <a:t>listen to and collaborate with consumers, our regulated businesses, colleagues, and other stakeholders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D1F600-C766-4B05-AB2F-0511C1824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42154"/>
              </p:ext>
            </p:extLst>
          </p:nvPr>
        </p:nvGraphicFramePr>
        <p:xfrm>
          <a:off x="6144335" y="1649624"/>
          <a:ext cx="296463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316">
                  <a:extLst>
                    <a:ext uri="{9D8B030D-6E8A-4147-A177-3AD203B41FA5}">
                      <a16:colId xmlns:a16="http://schemas.microsoft.com/office/drawing/2014/main" val="3844136024"/>
                    </a:ext>
                  </a:extLst>
                </a:gridCol>
                <a:gridCol w="1482316">
                  <a:extLst>
                    <a:ext uri="{9D8B030D-6E8A-4147-A177-3AD203B41FA5}">
                      <a16:colId xmlns:a16="http://schemas.microsoft.com/office/drawing/2014/main" val="3865884853"/>
                    </a:ext>
                  </a:extLst>
                </a:gridCol>
              </a:tblGrid>
              <a:tr h="578873"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</a:rPr>
                        <a:t>Update consumer protections for electricity, water and gas services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</a:rPr>
                        <a:t>Set regulated retail electricity prices for 2020-24, balancing affordability, efficiency and sustainability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18326"/>
                  </a:ext>
                </a:extLst>
              </a:tr>
              <a:tr h="578873">
                <a:tc>
                  <a:txBody>
                    <a:bodyPr/>
                    <a:lstStyle/>
                    <a:p>
                      <a:r>
                        <a:rPr lang="en-AU" sz="1200" dirty="0"/>
                        <a:t>Ensure strong incentives for efficient delivery of water and sewerage services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Provide high-quality, timely advice to the ACT Government on competition and consumer issues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59332"/>
                  </a:ext>
                </a:extLst>
              </a:tr>
              <a:tr h="578873">
                <a:tc>
                  <a:txBody>
                    <a:bodyPr/>
                    <a:lstStyle/>
                    <a:p>
                      <a:r>
                        <a:rPr lang="en-AU" sz="1200" dirty="0"/>
                        <a:t>Ensure ACT licensed utilities operate effectively and comply with licence conditions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Build community confidence in our work by publishing clear informative reports and reasons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2123"/>
                  </a:ext>
                </a:extLst>
              </a:tr>
              <a:tr h="578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 community awareness and understanding of our work and make it easier for stakeholders to give us input and views</a:t>
                      </a:r>
                      <a:endParaRPr lang="en-A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Continue to build our expertise and responsiveness and the skills and capabilities of our people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0053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21D3364-9103-49B3-8A42-E5E5A4ED7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0" y="217519"/>
            <a:ext cx="1385181" cy="38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3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425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Independent Competition and Regulatory Commission: Strategic Plan 2020—24 </vt:lpstr>
    </vt:vector>
  </TitlesOfParts>
  <Company>ACT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Competition and Regulatory Commission Strategic Plan 2017-20</dc:title>
  <dc:creator>Rawstron, Michael</dc:creator>
  <cp:lastModifiedBy>Weier, Annette</cp:lastModifiedBy>
  <cp:revision>66</cp:revision>
  <cp:lastPrinted>2020-03-01T23:00:23Z</cp:lastPrinted>
  <dcterms:created xsi:type="dcterms:W3CDTF">2017-04-26T23:36:45Z</dcterms:created>
  <dcterms:modified xsi:type="dcterms:W3CDTF">2020-03-06T00:09:41Z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A24903386</vt:lpwstr>
  </property>
  <property fmtid="{D5CDD505-2E9C-101B-9397-08002B2CF9AE}" pid="4" name="Objective-Title">
    <vt:lpwstr>ICRC Strategic Plan 2020-24</vt:lpwstr>
  </property>
  <property fmtid="{D5CDD505-2E9C-101B-9397-08002B2CF9AE}" pid="5" name="Objective-Comment">
    <vt:lpwstr/>
  </property>
  <property fmtid="{D5CDD505-2E9C-101B-9397-08002B2CF9AE}" pid="6" name="Objective-CreationStamp">
    <vt:filetime>2020-02-28T04:48:28Z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2020-03-06T00:10:34Z</vt:filetime>
  </property>
  <property fmtid="{D5CDD505-2E9C-101B-9397-08002B2CF9AE}" pid="10" name="Objective-ModificationStamp">
    <vt:filetime>2020-03-06T00:10:34Z</vt:filetime>
  </property>
  <property fmtid="{D5CDD505-2E9C-101B-9397-08002B2CF9AE}" pid="11" name="Objective-Owner">
    <vt:lpwstr>Annette Weier</vt:lpwstr>
  </property>
  <property fmtid="{D5CDD505-2E9C-101B-9397-08002B2CF9AE}" pid="12" name="Objective-Path">
    <vt:lpwstr>Whole of ACT Government:ICRC - Independent Competition and Regulatory Commission:03. CORPORATE:GOVERNANCE AND STRATEGY:Planning:Strategic and Business Plans:</vt:lpwstr>
  </property>
  <property fmtid="{D5CDD505-2E9C-101B-9397-08002B2CF9AE}" pid="13" name="Objective-Parent">
    <vt:lpwstr>Strategic and Business Plans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5.0</vt:lpwstr>
  </property>
  <property fmtid="{D5CDD505-2E9C-101B-9397-08002B2CF9AE}" pid="16" name="Objective-VersionNumber">
    <vt:r8>6</vt:r8>
  </property>
  <property fmtid="{D5CDD505-2E9C-101B-9397-08002B2CF9AE}" pid="17" name="Objective-VersionComment">
    <vt:lpwstr>final version</vt:lpwstr>
  </property>
  <property fmtid="{D5CDD505-2E9C-101B-9397-08002B2CF9AE}" pid="18" name="Objective-FileNumber">
    <vt:lpwstr>1-2019/23596</vt:lpwstr>
  </property>
  <property fmtid="{D5CDD505-2E9C-101B-9397-08002B2CF9AE}" pid="19" name="Objective-Classification">
    <vt:lpwstr>[Inherited - In Confidence (green file cover)]</vt:lpwstr>
  </property>
  <property fmtid="{D5CDD505-2E9C-101B-9397-08002B2CF9AE}" pid="20" name="Objective-Caveats">
    <vt:lpwstr/>
  </property>
  <property fmtid="{D5CDD505-2E9C-101B-9397-08002B2CF9AE}" pid="21" name="Objective-Owner Agency [system]">
    <vt:lpwstr>ICRC</vt:lpwstr>
  </property>
  <property fmtid="{D5CDD505-2E9C-101B-9397-08002B2CF9AE}" pid="22" name="Objective-Document Type [system]">
    <vt:lpwstr>0-Document</vt:lpwstr>
  </property>
  <property fmtid="{D5CDD505-2E9C-101B-9397-08002B2CF9AE}" pid="23" name="Objective-Language [system]">
    <vt:lpwstr>English (en)</vt:lpwstr>
  </property>
  <property fmtid="{D5CDD505-2E9C-101B-9397-08002B2CF9AE}" pid="24" name="Objective-Jurisdiction [system]">
    <vt:lpwstr>ACT</vt:lpwstr>
  </property>
  <property fmtid="{D5CDD505-2E9C-101B-9397-08002B2CF9AE}" pid="25" name="Objective-Customers [system]">
    <vt:lpwstr/>
  </property>
  <property fmtid="{D5CDD505-2E9C-101B-9397-08002B2CF9AE}" pid="26" name="Objective-Places [system]">
    <vt:lpwstr/>
  </property>
  <property fmtid="{D5CDD505-2E9C-101B-9397-08002B2CF9AE}" pid="27" name="Objective-Transaction Reference [system]">
    <vt:lpwstr/>
  </property>
  <property fmtid="{D5CDD505-2E9C-101B-9397-08002B2CF9AE}" pid="28" name="Objective-Document Created By [system]">
    <vt:lpwstr/>
  </property>
  <property fmtid="{D5CDD505-2E9C-101B-9397-08002B2CF9AE}" pid="29" name="Objective-Document Created On [system]">
    <vt:lpwstr/>
  </property>
  <property fmtid="{D5CDD505-2E9C-101B-9397-08002B2CF9AE}" pid="30" name="Objective-Covers Period From [system]">
    <vt:lpwstr/>
  </property>
  <property fmtid="{D5CDD505-2E9C-101B-9397-08002B2CF9AE}" pid="31" name="Objective-Covers Period To [system]">
    <vt:lpwstr/>
  </property>
</Properties>
</file>